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31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8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11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5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11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205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031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5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2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02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30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735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269B8-8B89-4612-9238-1B94B5B77591}" type="datetimeFigureOut">
              <a:rPr kumimoji="1" lang="ja-JP" altLang="en-US" smtClean="0"/>
              <a:t>2025/6/25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2978B-6852-456B-882D-9CA75B152F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610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1B6C475-EC91-4068-0BAF-873A9009B1B9}"/>
              </a:ext>
            </a:extLst>
          </p:cNvPr>
          <p:cNvSpPr txBox="1"/>
          <p:nvPr/>
        </p:nvSpPr>
        <p:spPr>
          <a:xfrm>
            <a:off x="247974" y="265199"/>
            <a:ext cx="627462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トヨコネクタライト</a:t>
            </a:r>
            <a:endParaRPr kumimoji="1" lang="en-US" altLang="ja-JP" sz="36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r"/>
            <a:r>
              <a:rPr kumimoji="1" lang="ja-JP" altLang="en-US" sz="3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ＴＣ２－Ｓ</a:t>
            </a:r>
            <a:r>
              <a:rPr kumimoji="1" lang="ja-JP" altLang="en-US" sz="3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ja-JP" altLang="en-US" sz="2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ＴＣ２－Ｐ</a:t>
            </a:r>
            <a:endParaRPr kumimoji="1" lang="ja-JP" altLang="en-US" sz="3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7CF0F6B-35DD-E19C-95AD-48EE15786FDA}"/>
              </a:ext>
            </a:extLst>
          </p:cNvPr>
          <p:cNvGrpSpPr/>
          <p:nvPr/>
        </p:nvGrpSpPr>
        <p:grpSpPr>
          <a:xfrm>
            <a:off x="2358354" y="3366657"/>
            <a:ext cx="4687859" cy="568098"/>
            <a:chOff x="1206500" y="2057400"/>
            <a:chExt cx="5189496" cy="628889"/>
          </a:xfrm>
        </p:grpSpPr>
        <p:sp>
          <p:nvSpPr>
            <p:cNvPr id="9" name="爆発: 8 pt 8">
              <a:extLst>
                <a:ext uri="{FF2B5EF4-FFF2-40B4-BE49-F238E27FC236}">
                  <a16:creationId xmlns:a16="http://schemas.microsoft.com/office/drawing/2014/main" id="{39250863-C6D2-F4CE-5477-FF22751EEE55}"/>
                </a:ext>
              </a:extLst>
            </p:cNvPr>
            <p:cNvSpPr/>
            <p:nvPr/>
          </p:nvSpPr>
          <p:spPr>
            <a:xfrm>
              <a:off x="1206500" y="2057400"/>
              <a:ext cx="4737100" cy="628889"/>
            </a:xfrm>
            <a:prstGeom prst="irregularSeal1">
              <a:avLst/>
            </a:prstGeom>
            <a:ln>
              <a:noFill/>
            </a:ln>
          </p:spPr>
          <p:style>
            <a:lnRef idx="2">
              <a:schemeClr val="accent4">
                <a:shade val="15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73A65A3-0FAC-F786-6832-31A0F5831A85}"/>
                </a:ext>
              </a:extLst>
            </p:cNvPr>
            <p:cNvSpPr txBox="1"/>
            <p:nvPr/>
          </p:nvSpPr>
          <p:spPr>
            <a:xfrm>
              <a:off x="1277896" y="2085518"/>
              <a:ext cx="5118100" cy="511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ln w="12700">
                    <a:solidFill>
                      <a:schemeClr val="bg1"/>
                    </a:solidFill>
                  </a:ln>
                  <a:solidFill>
                    <a:srgbClr val="0070C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モニターキャンペーン実施中</a:t>
              </a:r>
              <a:r>
                <a:rPr kumimoji="1" lang="en-US" altLang="ja-JP" sz="2400" b="1" dirty="0">
                  <a:ln w="12700">
                    <a:solidFill>
                      <a:schemeClr val="bg1"/>
                    </a:solidFill>
                  </a:ln>
                  <a:solidFill>
                    <a:srgbClr val="0070C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!!</a:t>
              </a:r>
              <a:endParaRPr kumimoji="1" lang="ja-JP" altLang="en-US" sz="2400" b="1" dirty="0">
                <a:ln w="12700">
                  <a:solidFill>
                    <a:schemeClr val="bg1"/>
                  </a:solidFill>
                </a:ln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pic>
        <p:nvPicPr>
          <p:cNvPr id="12" name="図 11">
            <a:extLst>
              <a:ext uri="{FF2B5EF4-FFF2-40B4-BE49-F238E27FC236}">
                <a16:creationId xmlns:a16="http://schemas.microsoft.com/office/drawing/2014/main" id="{7CAFC7AD-1911-EADF-E31A-A47271E1B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022298">
            <a:off x="332479" y="1428401"/>
            <a:ext cx="2768661" cy="201684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DDA853D9-1762-ECF6-73B7-EB5902DF66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083915">
            <a:off x="4525736" y="4181339"/>
            <a:ext cx="1842755" cy="1191437"/>
          </a:xfrm>
          <a:prstGeom prst="rect">
            <a:avLst/>
          </a:prstGeom>
        </p:spPr>
      </p:pic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E92C01BA-3927-128D-2A27-48DFC56BEE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404425"/>
              </p:ext>
            </p:extLst>
          </p:nvPr>
        </p:nvGraphicFramePr>
        <p:xfrm>
          <a:off x="223246" y="4194590"/>
          <a:ext cx="3917949" cy="5446211"/>
        </p:xfrm>
        <a:graphic>
          <a:graphicData uri="http://schemas.openxmlformats.org/drawingml/2006/table">
            <a:tbl>
              <a:tblPr/>
              <a:tblGrid>
                <a:gridCol w="1305983">
                  <a:extLst>
                    <a:ext uri="{9D8B030D-6E8A-4147-A177-3AD203B41FA5}">
                      <a16:colId xmlns:a16="http://schemas.microsoft.com/office/drawing/2014/main" val="1598834119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1828909746"/>
                    </a:ext>
                  </a:extLst>
                </a:gridCol>
                <a:gridCol w="1305983">
                  <a:extLst>
                    <a:ext uri="{9D8B030D-6E8A-4147-A177-3AD203B41FA5}">
                      <a16:colId xmlns:a16="http://schemas.microsoft.com/office/drawing/2014/main" val="3130131042"/>
                    </a:ext>
                  </a:extLst>
                </a:gridCol>
              </a:tblGrid>
              <a:tr h="23013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品番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適合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ネジ規格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167130"/>
                  </a:ext>
                </a:extLst>
              </a:tr>
              <a:tr h="35660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ホース内径</a:t>
                      </a: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（</a:t>
                      </a: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mm</a:t>
                      </a:r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）</a:t>
                      </a:r>
                      <a:endParaRPr lang="ja-JP" altLang="en-US" sz="1200" b="1" i="0" u="none" strike="noStrike">
                        <a:solidFill>
                          <a:srgbClr val="000000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933015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TC2-S9-R1/4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948318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TC2-S9-R3/8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R3/8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348932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TC2-S10-R1/4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860152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TC2-S10-R3/8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R3/8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353314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TC2-S10-R1/2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R1/2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096249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TC2-S12-R1/4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722914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TC2-S12-R3/8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R3/8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637274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TC2-S12-R1/2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R1/2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142069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TC2-S15-R1/4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261354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TC2-S15-R3/8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R3/8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702123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TC2-S15-R1/2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R1/2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259674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TC2-S15-R3/4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R3/4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63746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TC2-S19-R1/2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R1/2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478881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TC2-S19-R3/4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R3/4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474175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TC2-S19-R1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011747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TC2-S25-R3/4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R3/4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118560"/>
                  </a:ext>
                </a:extLst>
              </a:tr>
              <a:tr h="2389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TC2-S25-R1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050176"/>
                  </a:ext>
                </a:extLst>
              </a:tr>
              <a:tr h="79663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適合ホース：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TR、HTR、HPT、ST、TBP、TS、HTD、FB、FBH、TFB、HTF、TFS（12</a:t>
                      </a:r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商品）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6466703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B224445B-3F25-17B8-D2BF-B52A23FFF4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181287"/>
              </p:ext>
            </p:extLst>
          </p:nvPr>
        </p:nvGraphicFramePr>
        <p:xfrm>
          <a:off x="4290806" y="5902252"/>
          <a:ext cx="2320215" cy="3481303"/>
        </p:xfrm>
        <a:graphic>
          <a:graphicData uri="http://schemas.openxmlformats.org/drawingml/2006/table">
            <a:tbl>
              <a:tblPr/>
              <a:tblGrid>
                <a:gridCol w="773405">
                  <a:extLst>
                    <a:ext uri="{9D8B030D-6E8A-4147-A177-3AD203B41FA5}">
                      <a16:colId xmlns:a16="http://schemas.microsoft.com/office/drawing/2014/main" val="2322729777"/>
                    </a:ext>
                  </a:extLst>
                </a:gridCol>
                <a:gridCol w="773405">
                  <a:extLst>
                    <a:ext uri="{9D8B030D-6E8A-4147-A177-3AD203B41FA5}">
                      <a16:colId xmlns:a16="http://schemas.microsoft.com/office/drawing/2014/main" val="4290042009"/>
                    </a:ext>
                  </a:extLst>
                </a:gridCol>
                <a:gridCol w="773405">
                  <a:extLst>
                    <a:ext uri="{9D8B030D-6E8A-4147-A177-3AD203B41FA5}">
                      <a16:colId xmlns:a16="http://schemas.microsoft.com/office/drawing/2014/main" val="2854983565"/>
                    </a:ext>
                  </a:extLst>
                </a:gridCol>
              </a:tblGrid>
              <a:tr h="3012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品番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適合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ネジ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規格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4952788"/>
                  </a:ext>
                </a:extLst>
              </a:tr>
              <a:tr h="58251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ホース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内径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（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mm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）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917253"/>
                  </a:ext>
                </a:extLst>
              </a:tr>
              <a:tr h="5825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TC2-P15-R1/2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R1/2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342596"/>
                  </a:ext>
                </a:extLst>
              </a:tr>
              <a:tr h="5825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TC2-P19-R3/4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R3/4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919813"/>
                  </a:ext>
                </a:extLst>
              </a:tr>
              <a:tr h="5825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TC2-P25-R1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R1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188386"/>
                  </a:ext>
                </a:extLst>
              </a:tr>
              <a:tr h="85003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適合ホース：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TR、HTR、HPT、ST、TSG、TBP、TS、HTD、FB、FBH、EC、ECS（12</a:t>
                      </a:r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 Medium" panose="020B0500000000000000" pitchFamily="50" charset="-128"/>
                          <a:ea typeface="游ゴシック Medium" panose="020B0500000000000000" pitchFamily="50" charset="-128"/>
                        </a:rPr>
                        <a:t>商品）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41956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CC242903-873A-3D92-D184-019E8D231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274" y="184750"/>
            <a:ext cx="1597747" cy="772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702B369-FD58-3B76-92F3-056D80636527}"/>
              </a:ext>
            </a:extLst>
          </p:cNvPr>
          <p:cNvSpPr txBox="1"/>
          <p:nvPr/>
        </p:nvSpPr>
        <p:spPr>
          <a:xfrm>
            <a:off x="2850666" y="1305626"/>
            <a:ext cx="4022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u="sng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ネジサイズ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を拡充して新発売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!!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B53F11D-A8F4-B981-2E6D-0A9FC3CC52A9}"/>
              </a:ext>
            </a:extLst>
          </p:cNvPr>
          <p:cNvSpPr txBox="1"/>
          <p:nvPr/>
        </p:nvSpPr>
        <p:spPr>
          <a:xfrm>
            <a:off x="3299467" y="1733504"/>
            <a:ext cx="3335287" cy="156966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b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漏れ抜け防止</a:t>
            </a:r>
            <a:endParaRPr kumimoji="1" lang="en-US" altLang="ja-JP" sz="2400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配管作業時間の短縮</a:t>
            </a:r>
            <a:endParaRPr kumimoji="1" lang="en-US" altLang="ja-JP" sz="2400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軽量コンパクト</a:t>
            </a:r>
            <a:endParaRPr kumimoji="1" lang="en-US" altLang="ja-JP" sz="2400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省エネ</a:t>
            </a:r>
          </a:p>
        </p:txBody>
      </p:sp>
      <p:pic>
        <p:nvPicPr>
          <p:cNvPr id="1028" name="Picture 4" descr="株式会社日工商事">
            <a:extLst>
              <a:ext uri="{FF2B5EF4-FFF2-40B4-BE49-F238E27FC236}">
                <a16:creationId xmlns:a16="http://schemas.microsoft.com/office/drawing/2014/main" id="{DE27F5AA-D872-8CC3-A1DD-37D5AD5979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695" y="9477288"/>
            <a:ext cx="2562225" cy="35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0499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</TotalTime>
  <Words>153</Words>
  <Application>Microsoft Office PowerPoint</Application>
  <PresentationFormat>A4 210 x 297 mm</PresentationFormat>
  <Paragraphs>69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HGP創英角ﾎﾟｯﾌﾟ体</vt:lpstr>
      <vt:lpstr>メイリオ</vt:lpstr>
      <vt:lpstr>游ゴシック</vt:lpstr>
      <vt:lpstr>游ゴシック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泰寛 田上</dc:creator>
  <cp:lastModifiedBy>泰寛 田上</cp:lastModifiedBy>
  <cp:revision>2</cp:revision>
  <cp:lastPrinted>2025-06-25T05:51:55Z</cp:lastPrinted>
  <dcterms:created xsi:type="dcterms:W3CDTF">2025-06-25T04:11:33Z</dcterms:created>
  <dcterms:modified xsi:type="dcterms:W3CDTF">2025-06-25T07:03:57Z</dcterms:modified>
</cp:coreProperties>
</file>